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306CE38-7E4C-44A9-8B7F-6FF24FEF480E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E8C4909-1015-44A0-B318-5B940705496D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26166CE-4065-41F1-8F54-B78DE94B2567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1651703-CE53-4C64-9B00-D196F732838C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CD333CA-5AF8-4F76-9A18-2FFF025DEA69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2861789-0186-4E22-B9DB-98E01DB3309A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28E600A-0B85-4960-A6C1-A6564B8EAFE5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DB839A3-F3D9-4A3E-B7A2-71529CA24DD7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23A9068-5677-45C9-B226-EFB225778366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05E1CF6-9F30-4CD3-B3E4-A6F531BA6317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0C4E990-63BC-47C0-BEDA-4AA2C2172746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E11F5A8-ACDA-4CCC-A0F7-523A2A3EEC3F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9760" cy="472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6F2630F-7D5F-46AA-8A7B-CA2A9A585E99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1"/>
          <p:cNvSpPr/>
          <p:nvPr/>
        </p:nvSpPr>
        <p:spPr>
          <a:xfrm>
            <a:off x="0" y="312840"/>
            <a:ext cx="9143280" cy="66646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8" name="ZoneTexte 1"/>
          <p:cNvSpPr/>
          <p:nvPr/>
        </p:nvSpPr>
        <p:spPr>
          <a:xfrm>
            <a:off x="2063880" y="3009960"/>
            <a:ext cx="5015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9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2" name=""/>
          <p:cNvSpPr/>
          <p:nvPr/>
        </p:nvSpPr>
        <p:spPr>
          <a:xfrm>
            <a:off x="540000" y="957600"/>
            <a:ext cx="7739640" cy="210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71640" algn="ctr">
              <a:lnSpc>
                <a:spcPct val="100000"/>
              </a:lnSpc>
              <a:spcAft>
                <a:spcPts val="601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 chat a 12 friandises dans sa gamelle : un quart au poulet et le reste au saumon.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friandises au saumon y a-t-il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8064360" y="36036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884360" y="36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540000" y="4017600"/>
            <a:ext cx="7739640" cy="210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71640">
              <a:lnSpc>
                <a:spcPct val="100000"/>
              </a:lnSpc>
              <a:spcAft>
                <a:spcPts val="601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 chat a 24 friandises dans sa gamelle : un quart au poulet et le reste au saumon.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friandises au saumon y a-t-il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98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11"/>
          <p:cNvSpPr/>
          <p:nvPr/>
        </p:nvSpPr>
        <p:spPr>
          <a:xfrm>
            <a:off x="3402000" y="115560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part de friandises au saumon.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04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pic>
        <p:nvPicPr>
          <p:cNvPr id="10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06" name="ZoneTexte 15"/>
          <p:cNvSpPr/>
          <p:nvPr/>
        </p:nvSpPr>
        <p:spPr>
          <a:xfrm>
            <a:off x="3435120" y="254916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ctangle 3"/>
          <p:cNvSpPr/>
          <p:nvPr/>
        </p:nvSpPr>
        <p:spPr>
          <a:xfrm>
            <a:off x="3240000" y="3128400"/>
            <a:ext cx="2879640" cy="536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12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tangle 4"/>
          <p:cNvSpPr/>
          <p:nvPr/>
        </p:nvSpPr>
        <p:spPr>
          <a:xfrm>
            <a:off x="3960000" y="3670200"/>
            <a:ext cx="2159640" cy="5342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Rectangle 12"/>
          <p:cNvSpPr/>
          <p:nvPr/>
        </p:nvSpPr>
        <p:spPr>
          <a:xfrm>
            <a:off x="3240000" y="3664800"/>
            <a:ext cx="71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1500" spc="-1" strike="noStrike">
                <a:solidFill>
                  <a:srgbClr val="ffffff"/>
                </a:solidFill>
                <a:latin typeface="Calibri"/>
                <a:ea typeface="DejaVu Sans"/>
              </a:rPr>
              <a:t>Un quart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13"/>
          <p:cNvSpPr/>
          <p:nvPr/>
        </p:nvSpPr>
        <p:spPr>
          <a:xfrm>
            <a:off x="3508560" y="4213440"/>
            <a:ext cx="5186520" cy="57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2" name="ZoneTexte 16"/>
          <p:cNvSpPr/>
          <p:nvPr/>
        </p:nvSpPr>
        <p:spPr>
          <a:xfrm>
            <a:off x="3060000" y="5425560"/>
            <a:ext cx="60836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en a 9 au saumon. 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en a 18 au saumon. 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Rectangle 2"/>
          <p:cNvSpPr/>
          <p:nvPr/>
        </p:nvSpPr>
        <p:spPr>
          <a:xfrm>
            <a:off x="6264000" y="3126960"/>
            <a:ext cx="2879640" cy="536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24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Rectangle 5"/>
          <p:cNvSpPr/>
          <p:nvPr/>
        </p:nvSpPr>
        <p:spPr>
          <a:xfrm>
            <a:off x="6264000" y="3663360"/>
            <a:ext cx="719640" cy="5396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1500" spc="-1" strike="noStrike">
                <a:solidFill>
                  <a:srgbClr val="ffffff"/>
                </a:solidFill>
                <a:latin typeface="Calibri"/>
                <a:ea typeface="DejaVu Sans"/>
              </a:rPr>
              <a:t>Un quart</a:t>
            </a:r>
            <a:endParaRPr b="0" lang="fr-FR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Rectangle 6"/>
          <p:cNvSpPr/>
          <p:nvPr/>
        </p:nvSpPr>
        <p:spPr>
          <a:xfrm>
            <a:off x="6984000" y="3668760"/>
            <a:ext cx="2159640" cy="5342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4680000" y="3678840"/>
            <a:ext cx="360" cy="5346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7" name=""/>
          <p:cNvSpPr/>
          <p:nvPr/>
        </p:nvSpPr>
        <p:spPr>
          <a:xfrm>
            <a:off x="5400000" y="3664800"/>
            <a:ext cx="360" cy="5346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8" name=""/>
          <p:cNvSpPr/>
          <p:nvPr/>
        </p:nvSpPr>
        <p:spPr>
          <a:xfrm>
            <a:off x="7704000" y="3664800"/>
            <a:ext cx="360" cy="5346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9" name=""/>
          <p:cNvSpPr/>
          <p:nvPr/>
        </p:nvSpPr>
        <p:spPr>
          <a:xfrm>
            <a:off x="8460000" y="3663360"/>
            <a:ext cx="360" cy="5346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180000" bIns="180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540360" y="957960"/>
            <a:ext cx="7739640" cy="210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la salle de spectacle, il y a 100 places : 72 places assises et le reste des places sont des places « debout ».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personnes peuvent rester debout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3" name=""/>
          <p:cNvSpPr/>
          <p:nvPr/>
        </p:nvSpPr>
        <p:spPr>
          <a:xfrm>
            <a:off x="8064360" y="36036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7884360" y="36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540360" y="4017960"/>
            <a:ext cx="7739640" cy="210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Dans la salle de spectacle, il y a 27 places pour les personnes handicapées. Un tiers des places est occupé.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de places libres y a-t-il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28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11"/>
          <p:cNvSpPr/>
          <p:nvPr/>
        </p:nvSpPr>
        <p:spPr>
          <a:xfrm>
            <a:off x="3402000" y="1155600"/>
            <a:ext cx="5484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 nombre de places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34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pic>
        <p:nvPicPr>
          <p:cNvPr id="13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36" name="ZoneTexte 15"/>
          <p:cNvSpPr/>
          <p:nvPr/>
        </p:nvSpPr>
        <p:spPr>
          <a:xfrm>
            <a:off x="343512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13"/>
          <p:cNvSpPr/>
          <p:nvPr/>
        </p:nvSpPr>
        <p:spPr>
          <a:xfrm>
            <a:off x="3508560" y="4213440"/>
            <a:ext cx="5186520" cy="57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9" name="ZoneTexte 16"/>
          <p:cNvSpPr/>
          <p:nvPr/>
        </p:nvSpPr>
        <p:spPr>
          <a:xfrm>
            <a:off x="3435120" y="5569200"/>
            <a:ext cx="5433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…….. places.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540000" y="957960"/>
            <a:ext cx="7739640" cy="210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l’école, il y a 124 élèves. C’est 250 élèves de moins qu’au collège.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d’élèves y a-t-il au collège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8064360" y="36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7884360" y="360072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540000" y="4017960"/>
            <a:ext cx="7739640" cy="21020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Dans l’école, il y a 124 élèves. Il y a quatre fois plus d’élèves au collège.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d’élèves y a-t-il au collège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47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Texte 11"/>
          <p:cNvSpPr/>
          <p:nvPr/>
        </p:nvSpPr>
        <p:spPr>
          <a:xfrm>
            <a:off x="3384720" y="114696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d’élèves au collège.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5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pic>
        <p:nvPicPr>
          <p:cNvPr id="15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55" name="ZoneTexte 15"/>
          <p:cNvSpPr/>
          <p:nvPr/>
        </p:nvSpPr>
        <p:spPr>
          <a:xfrm>
            <a:off x="343512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16"/>
          <p:cNvSpPr/>
          <p:nvPr/>
        </p:nvSpPr>
        <p:spPr>
          <a:xfrm>
            <a:off x="3435120" y="5569200"/>
            <a:ext cx="5433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…. élèves au collège.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0" dur="indefinite" restart="never" nodeType="tmRoot">
          <p:childTnLst>
            <p:seq>
              <p:cTn id="61" dur="indefinite" nodeType="mainSeq">
                <p:childTnLst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40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2025-10-20T17:34:11Z</dcterms:modified>
  <cp:revision>90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